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66" r:id="rId4"/>
    <p:sldId id="267" r:id="rId5"/>
    <p:sldId id="268" r:id="rId6"/>
    <p:sldId id="269" r:id="rId7"/>
    <p:sldId id="265" r:id="rId8"/>
    <p:sldId id="263" r:id="rId9"/>
    <p:sldId id="262" r:id="rId10"/>
    <p:sldId id="258"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F0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p:scale>
          <a:sx n="66" d="100"/>
          <a:sy n="66" d="100"/>
        </p:scale>
        <p:origin x="1330" y="4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2/23/2022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786413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2/23/2022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60293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2/23/2022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25079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2/23/2022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825103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2/23/2022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106172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2/23/2022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78852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2/23/2022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574512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2/23/2022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145719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2/23/2022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931007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2/23/2022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718444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2/23/2022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870594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2/23/2022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a:t>
            </a:fld>
            <a:endParaRPr lang="en-US"/>
          </a:p>
        </p:txBody>
      </p:sp>
    </p:spTree>
    <p:extLst>
      <p:ext uri="{BB962C8B-B14F-4D97-AF65-F5344CB8AC3E}">
        <p14:creationId xmlns:p14="http://schemas.microsoft.com/office/powerpoint/2010/main" val="274249971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nabil_plane_spotter/50333269456/" TargetMode="External"/><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hyperlink" Target="https://commons.wikimedia.org/wiki/File:Metz_Temple_Neuf_R02.jpg" TargetMode="Externa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re 1">
            <a:extLst>
              <a:ext uri="{FF2B5EF4-FFF2-40B4-BE49-F238E27FC236}">
                <a16:creationId xmlns:a16="http://schemas.microsoft.com/office/drawing/2014/main" id="{82D5FA07-E556-42F0-A9F2-6903D324BE5F}"/>
              </a:ext>
            </a:extLst>
          </p:cNvPr>
          <p:cNvSpPr>
            <a:spLocks noGrp="1"/>
          </p:cNvSpPr>
          <p:nvPr>
            <p:ph type="ctrTitle"/>
          </p:nvPr>
        </p:nvSpPr>
        <p:spPr>
          <a:xfrm>
            <a:off x="3201982" y="3530770"/>
            <a:ext cx="5996628" cy="2226076"/>
          </a:xfrm>
        </p:spPr>
        <p:txBody>
          <a:bodyPr anchor="ctr">
            <a:normAutofit/>
          </a:bodyPr>
          <a:lstStyle/>
          <a:p>
            <a:pPr>
              <a:lnSpc>
                <a:spcPct val="90000"/>
              </a:lnSpc>
            </a:pPr>
            <a:r>
              <a:rPr lang="fr-FR" sz="4400" dirty="0">
                <a:latin typeface="Avenir Next LT Pro" panose="020B0504020202020204" pitchFamily="34" charset="0"/>
              </a:rPr>
              <a:t>Suivi du projet</a:t>
            </a:r>
            <a:br>
              <a:rPr lang="fr-FR" sz="5000" dirty="0"/>
            </a:br>
            <a:r>
              <a:rPr lang="fr-FR" sz="5000" dirty="0"/>
              <a:t>Application mobile « </a:t>
            </a:r>
            <a:r>
              <a:rPr lang="fr-FR" sz="4400" dirty="0"/>
              <a:t>Tourisme à Metz »</a:t>
            </a:r>
            <a:endParaRPr lang="fr-FR" sz="5000" dirty="0"/>
          </a:p>
        </p:txBody>
      </p:sp>
      <p:grpSp>
        <p:nvGrpSpPr>
          <p:cNvPr id="13" name="Bottom Right">
            <a:extLst>
              <a:ext uri="{FF2B5EF4-FFF2-40B4-BE49-F238E27FC236}">
                <a16:creationId xmlns:a16="http://schemas.microsoft.com/office/drawing/2014/main" id="{FD57FA8A-6F6A-4738-A4C4-A1CA4417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B722FA65-4717-473D-935C-1E9703E21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0481A62F-BE87-4513-97B2-027784C6FB4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 name="Freeform: Shape 16">
                <a:extLst>
                  <a:ext uri="{FF2B5EF4-FFF2-40B4-BE49-F238E27FC236}">
                    <a16:creationId xmlns:a16="http://schemas.microsoft.com/office/drawing/2014/main" id="{F00486A8-7935-4814-A88E-8AB91356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1D5DFA27-8F9C-4DAD-841C-EC15FDFDF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CBD0BA0A-7296-4EF5-8B4C-9644798AB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5F1A67E-7F6A-4D1C-9630-CEA191C72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E1300E6-8909-46D4-80E7-2122D24D3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E4C708C-5388-41A0-984B-3698E2B9E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5D7DAE6-94E0-4A1D-92A3-7D751872B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8F513D8C-ECEE-40F4-99D3-6C744A1E94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a:extLst>
              <a:ext uri="{FF2B5EF4-FFF2-40B4-BE49-F238E27FC236}">
                <a16:creationId xmlns:a16="http://schemas.microsoft.com/office/drawing/2014/main" id="{C2DDD5D1-9CA6-4F4E-A353-AD5CD3D9DB0A}"/>
              </a:ext>
            </a:extLst>
          </p:cNvPr>
          <p:cNvPicPr>
            <a:picLocks noChangeAspect="1"/>
          </p:cNvPicPr>
          <p:nvPr/>
        </p:nvPicPr>
        <p:blipFill rotWithShape="1">
          <a:blip r:embed="rId2"/>
          <a:srcRect t="25417" r="-2" b="18726"/>
          <a:stretch/>
        </p:blipFill>
        <p:spPr>
          <a:xfrm>
            <a:off x="455890" y="-377466"/>
            <a:ext cx="11084189" cy="3854020"/>
          </a:xfrm>
          <a:custGeom>
            <a:avLst/>
            <a:gdLst/>
            <a:ahLst/>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pic>
      <p:grpSp>
        <p:nvGrpSpPr>
          <p:cNvPr id="25" name="Top Left">
            <a:extLst>
              <a:ext uri="{FF2B5EF4-FFF2-40B4-BE49-F238E27FC236}">
                <a16:creationId xmlns:a16="http://schemas.microsoft.com/office/drawing/2014/main" id="{FA83938A-824D-4A58-A16F-424E25498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10849" y="15178"/>
            <a:chExt cx="2198951" cy="3331254"/>
          </a:xfrm>
        </p:grpSpPr>
        <p:sp>
          <p:nvSpPr>
            <p:cNvPr id="26" name="Freeform: Shape 25">
              <a:extLst>
                <a:ext uri="{FF2B5EF4-FFF2-40B4-BE49-F238E27FC236}">
                  <a16:creationId xmlns:a16="http://schemas.microsoft.com/office/drawing/2014/main" id="{8B7029D1-A024-479E-8B61-B6C59454B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5D14A3F6-E603-4A77-BE8B-52A8CC119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E3BABB92-B7C9-439B-A407-C26CAC92F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3806CE1-04AF-4087-986A-DBEB74501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73482B9-3ACD-4DBF-BF7A-865B7BBD1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FBF72E41-C373-4050-A899-B9FDE5113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4B521439-93BF-4D49-9EB4-9FA798186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34" name="Cross">
            <a:extLst>
              <a:ext uri="{FF2B5EF4-FFF2-40B4-BE49-F238E27FC236}">
                <a16:creationId xmlns:a16="http://schemas.microsoft.com/office/drawing/2014/main" id="{8593C7C3-23A8-4377-B2A6-0AA4120CF0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 y="553414"/>
            <a:ext cx="118872" cy="118872"/>
            <a:chOff x="1175347" y="3733800"/>
            <a:chExt cx="118872" cy="118872"/>
          </a:xfrm>
        </p:grpSpPr>
        <p:cxnSp>
          <p:nvCxnSpPr>
            <p:cNvPr id="35" name="Straight Connector 34">
              <a:extLst>
                <a:ext uri="{FF2B5EF4-FFF2-40B4-BE49-F238E27FC236}">
                  <a16:creationId xmlns:a16="http://schemas.microsoft.com/office/drawing/2014/main" id="{9DF09466-D21B-48B6-B71E-2E3DC70680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5E19A168-D974-4872-8F82-BDB7121D1A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8" name="Cross">
            <a:extLst>
              <a:ext uri="{FF2B5EF4-FFF2-40B4-BE49-F238E27FC236}">
                <a16:creationId xmlns:a16="http://schemas.microsoft.com/office/drawing/2014/main" id="{B531CCBB-545A-412B-89AF-AEB3068A7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400" y="705814"/>
            <a:ext cx="118872" cy="118872"/>
            <a:chOff x="1175347" y="3733800"/>
            <a:chExt cx="118872" cy="118872"/>
          </a:xfrm>
        </p:grpSpPr>
        <p:cxnSp>
          <p:nvCxnSpPr>
            <p:cNvPr id="39" name="Straight Connector 38">
              <a:extLst>
                <a:ext uri="{FF2B5EF4-FFF2-40B4-BE49-F238E27FC236}">
                  <a16:creationId xmlns:a16="http://schemas.microsoft.com/office/drawing/2014/main" id="{D48FD4C8-4A36-4CB1-9391-65AA566FF6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75FC3684-0929-46EE-A97F-3BEE86C8F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 name="Sous-titre 2">
            <a:extLst>
              <a:ext uri="{FF2B5EF4-FFF2-40B4-BE49-F238E27FC236}">
                <a16:creationId xmlns:a16="http://schemas.microsoft.com/office/drawing/2014/main" id="{A08CE4D1-994C-4C15-9FD0-4C4F4A503DAF}"/>
              </a:ext>
            </a:extLst>
          </p:cNvPr>
          <p:cNvSpPr>
            <a:spLocks noGrp="1"/>
          </p:cNvSpPr>
          <p:nvPr>
            <p:ph type="subTitle" idx="1"/>
          </p:nvPr>
        </p:nvSpPr>
        <p:spPr>
          <a:xfrm>
            <a:off x="4163062" y="289041"/>
            <a:ext cx="3997745" cy="2228758"/>
          </a:xfrm>
        </p:spPr>
        <p:txBody>
          <a:bodyPr anchor="ctr">
            <a:normAutofit/>
          </a:bodyPr>
          <a:lstStyle/>
          <a:p>
            <a:r>
              <a:rPr lang="fr-FR" sz="6600" b="1" dirty="0">
                <a:solidFill>
                  <a:schemeClr val="bg1"/>
                </a:solidFill>
              </a:rPr>
              <a:t>Jour 3</a:t>
            </a:r>
          </a:p>
        </p:txBody>
      </p:sp>
      <p:sp>
        <p:nvSpPr>
          <p:cNvPr id="5" name="ZoneTexte 4">
            <a:extLst>
              <a:ext uri="{FF2B5EF4-FFF2-40B4-BE49-F238E27FC236}">
                <a16:creationId xmlns:a16="http://schemas.microsoft.com/office/drawing/2014/main" id="{ED41AAA7-E164-4E82-AE9E-2ADCCC451DA1}"/>
              </a:ext>
            </a:extLst>
          </p:cNvPr>
          <p:cNvSpPr txBox="1"/>
          <p:nvPr/>
        </p:nvSpPr>
        <p:spPr>
          <a:xfrm>
            <a:off x="2209800" y="6522758"/>
            <a:ext cx="12188952" cy="276999"/>
          </a:xfrm>
          <a:prstGeom prst="rect">
            <a:avLst/>
          </a:prstGeom>
          <a:noFill/>
        </p:spPr>
        <p:txBody>
          <a:bodyPr wrap="square" rtlCol="0">
            <a:spAutoFit/>
          </a:bodyPr>
          <a:lstStyle/>
          <a:p>
            <a:r>
              <a:rPr lang="fr-FR" sz="1200" dirty="0"/>
              <a:t>MILON Jean-Baptiste           MOHR Nathan           PICARD Ryan           GINEPRO Rémi             STANCATO Clément</a:t>
            </a:r>
          </a:p>
        </p:txBody>
      </p:sp>
      <p:pic>
        <p:nvPicPr>
          <p:cNvPr id="37" name="Image 36" descr="Une image contenant texte&#10;&#10;Description générée automatiquement">
            <a:extLst>
              <a:ext uri="{FF2B5EF4-FFF2-40B4-BE49-F238E27FC236}">
                <a16:creationId xmlns:a16="http://schemas.microsoft.com/office/drawing/2014/main" id="{E852A4C5-AC59-41A7-8C75-30C91EFB1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88" y="5826817"/>
            <a:ext cx="2520816" cy="471135"/>
          </a:xfrm>
          <a:prstGeom prst="rect">
            <a:avLst/>
          </a:prstGeom>
        </p:spPr>
      </p:pic>
    </p:spTree>
    <p:extLst>
      <p:ext uri="{BB962C8B-B14F-4D97-AF65-F5344CB8AC3E}">
        <p14:creationId xmlns:p14="http://schemas.microsoft.com/office/powerpoint/2010/main" val="36738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500" tmFilter="0, 0; .2, .5; .8, .5; 1, 0"/>
                                        <p:tgtEl>
                                          <p:spTgt spid="3">
                                            <p:txEl>
                                              <p:pRg st="0" end="0"/>
                                            </p:txEl>
                                          </p:spTgt>
                                        </p:tgtEl>
                                      </p:cBhvr>
                                    </p:animEffect>
                                    <p:animScale>
                                      <p:cBhvr>
                                        <p:cTn id="7" dur="7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Bottom Right">
            <a:extLst>
              <a:ext uri="{FF2B5EF4-FFF2-40B4-BE49-F238E27FC236}">
                <a16:creationId xmlns:a16="http://schemas.microsoft.com/office/drawing/2014/main" id="{FD57FA8A-6F6A-4738-A4C4-A1CA4417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B722FA65-4717-473D-935C-1E9703E21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0481A62F-BE87-4513-97B2-027784C6FB4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 name="Freeform: Shape 16">
                <a:extLst>
                  <a:ext uri="{FF2B5EF4-FFF2-40B4-BE49-F238E27FC236}">
                    <a16:creationId xmlns:a16="http://schemas.microsoft.com/office/drawing/2014/main" id="{F00486A8-7935-4814-A88E-8AB91356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1D5DFA27-8F9C-4DAD-841C-EC15FDFDF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CBD0BA0A-7296-4EF5-8B4C-9644798AB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5F1A67E-7F6A-4D1C-9630-CEA191C72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E1300E6-8909-46D4-80E7-2122D24D3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E4C708C-5388-41A0-984B-3698E2B9E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5D7DAE6-94E0-4A1D-92A3-7D751872B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8F513D8C-ECEE-40F4-99D3-6C744A1E94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2" name="Image 41">
            <a:extLst>
              <a:ext uri="{FF2B5EF4-FFF2-40B4-BE49-F238E27FC236}">
                <a16:creationId xmlns:a16="http://schemas.microsoft.com/office/drawing/2014/main" id="{1F03E77C-9EE0-4A82-BA15-2A0ED7F7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14433">
            <a:off x="8109289" y="2046452"/>
            <a:ext cx="2609998" cy="2609998"/>
          </a:xfrm>
          <a:prstGeom prst="rect">
            <a:avLst/>
          </a:prstGeom>
        </p:spPr>
      </p:pic>
      <p:pic>
        <p:nvPicPr>
          <p:cNvPr id="4" name="Picture 3">
            <a:extLst>
              <a:ext uri="{FF2B5EF4-FFF2-40B4-BE49-F238E27FC236}">
                <a16:creationId xmlns:a16="http://schemas.microsoft.com/office/drawing/2014/main" id="{C2DDD5D1-9CA6-4F4E-A353-AD5CD3D9DB0A}"/>
              </a:ext>
            </a:extLst>
          </p:cNvPr>
          <p:cNvPicPr>
            <a:picLocks noChangeAspect="1"/>
          </p:cNvPicPr>
          <p:nvPr/>
        </p:nvPicPr>
        <p:blipFill rotWithShape="1">
          <a:blip r:embed="rId3"/>
          <a:srcRect t="25417" r="-2" b="18726"/>
          <a:stretch/>
        </p:blipFill>
        <p:spPr>
          <a:xfrm rot="10800000">
            <a:off x="534206" y="3628328"/>
            <a:ext cx="11084189" cy="3854020"/>
          </a:xfrm>
          <a:custGeom>
            <a:avLst/>
            <a:gdLst/>
            <a:ahLst/>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pic>
      <p:grpSp>
        <p:nvGrpSpPr>
          <p:cNvPr id="25" name="Top Left">
            <a:extLst>
              <a:ext uri="{FF2B5EF4-FFF2-40B4-BE49-F238E27FC236}">
                <a16:creationId xmlns:a16="http://schemas.microsoft.com/office/drawing/2014/main" id="{FA83938A-824D-4A58-A16F-424E25498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10849" y="15178"/>
            <a:chExt cx="2198951" cy="3331254"/>
          </a:xfrm>
        </p:grpSpPr>
        <p:sp>
          <p:nvSpPr>
            <p:cNvPr id="26" name="Freeform: Shape 25">
              <a:extLst>
                <a:ext uri="{FF2B5EF4-FFF2-40B4-BE49-F238E27FC236}">
                  <a16:creationId xmlns:a16="http://schemas.microsoft.com/office/drawing/2014/main" id="{8B7029D1-A024-479E-8B61-B6C59454B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5D14A3F6-E603-4A77-BE8B-52A8CC119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E3BABB92-B7C9-439B-A407-C26CAC92F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3806CE1-04AF-4087-986A-DBEB74501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73482B9-3ACD-4DBF-BF7A-865B7BBD1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FBF72E41-C373-4050-A899-B9FDE5113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4B521439-93BF-4D49-9EB4-9FA798186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34" name="Cross">
            <a:extLst>
              <a:ext uri="{FF2B5EF4-FFF2-40B4-BE49-F238E27FC236}">
                <a16:creationId xmlns:a16="http://schemas.microsoft.com/office/drawing/2014/main" id="{8593C7C3-23A8-4377-B2A6-0AA4120CF0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 y="553414"/>
            <a:ext cx="118872" cy="118872"/>
            <a:chOff x="1175347" y="3733800"/>
            <a:chExt cx="118872" cy="118872"/>
          </a:xfrm>
        </p:grpSpPr>
        <p:cxnSp>
          <p:nvCxnSpPr>
            <p:cNvPr id="35" name="Straight Connector 34">
              <a:extLst>
                <a:ext uri="{FF2B5EF4-FFF2-40B4-BE49-F238E27FC236}">
                  <a16:creationId xmlns:a16="http://schemas.microsoft.com/office/drawing/2014/main" id="{9DF09466-D21B-48B6-B71E-2E3DC70680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5E19A168-D974-4872-8F82-BDB7121D1A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8" name="Cross">
            <a:extLst>
              <a:ext uri="{FF2B5EF4-FFF2-40B4-BE49-F238E27FC236}">
                <a16:creationId xmlns:a16="http://schemas.microsoft.com/office/drawing/2014/main" id="{B531CCBB-545A-412B-89AF-AEB3068A7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400" y="705814"/>
            <a:ext cx="118872" cy="118872"/>
            <a:chOff x="1175347" y="3733800"/>
            <a:chExt cx="118872" cy="118872"/>
          </a:xfrm>
        </p:grpSpPr>
        <p:cxnSp>
          <p:nvCxnSpPr>
            <p:cNvPr id="39" name="Straight Connector 38">
              <a:extLst>
                <a:ext uri="{FF2B5EF4-FFF2-40B4-BE49-F238E27FC236}">
                  <a16:creationId xmlns:a16="http://schemas.microsoft.com/office/drawing/2014/main" id="{D48FD4C8-4A36-4CB1-9391-65AA566FF6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75FC3684-0929-46EE-A97F-3BEE86C8F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 name="Sous-titre 2">
            <a:extLst>
              <a:ext uri="{FF2B5EF4-FFF2-40B4-BE49-F238E27FC236}">
                <a16:creationId xmlns:a16="http://schemas.microsoft.com/office/drawing/2014/main" id="{A08CE4D1-994C-4C15-9FD0-4C4F4A503DAF}"/>
              </a:ext>
            </a:extLst>
          </p:cNvPr>
          <p:cNvSpPr>
            <a:spLocks noGrp="1"/>
          </p:cNvSpPr>
          <p:nvPr>
            <p:ph type="subTitle" idx="1"/>
          </p:nvPr>
        </p:nvSpPr>
        <p:spPr>
          <a:xfrm>
            <a:off x="2717021" y="4458403"/>
            <a:ext cx="7096777" cy="2228758"/>
          </a:xfrm>
        </p:spPr>
        <p:txBody>
          <a:bodyPr anchor="ctr">
            <a:normAutofit fontScale="92500"/>
          </a:bodyPr>
          <a:lstStyle/>
          <a:p>
            <a:r>
              <a:rPr lang="fr-FR" sz="6600" b="1" dirty="0">
                <a:solidFill>
                  <a:schemeClr val="bg1"/>
                </a:solidFill>
              </a:rPr>
              <a:t>Début du Jour 3…</a:t>
            </a:r>
          </a:p>
          <a:p>
            <a:r>
              <a:rPr lang="fr-FR" sz="3200" b="1" dirty="0">
                <a:solidFill>
                  <a:schemeClr val="bg1"/>
                </a:solidFill>
              </a:rPr>
              <a:t>Merci de votre attention</a:t>
            </a:r>
          </a:p>
        </p:txBody>
      </p:sp>
      <p:sp>
        <p:nvSpPr>
          <p:cNvPr id="5" name="ZoneTexte 4">
            <a:extLst>
              <a:ext uri="{FF2B5EF4-FFF2-40B4-BE49-F238E27FC236}">
                <a16:creationId xmlns:a16="http://schemas.microsoft.com/office/drawing/2014/main" id="{ED41AAA7-E164-4E82-AE9E-2ADCCC451DA1}"/>
              </a:ext>
            </a:extLst>
          </p:cNvPr>
          <p:cNvSpPr txBox="1"/>
          <p:nvPr/>
        </p:nvSpPr>
        <p:spPr>
          <a:xfrm>
            <a:off x="2229194" y="32339"/>
            <a:ext cx="7983252" cy="276999"/>
          </a:xfrm>
          <a:prstGeom prst="rect">
            <a:avLst/>
          </a:prstGeom>
          <a:noFill/>
        </p:spPr>
        <p:txBody>
          <a:bodyPr wrap="square" rtlCol="0">
            <a:spAutoFit/>
          </a:bodyPr>
          <a:lstStyle/>
          <a:p>
            <a:r>
              <a:rPr lang="fr-FR" sz="1200" dirty="0"/>
              <a:t>MILON Jean-Baptiste           MOHR Nathan           PICARD Ryan           GINEPRO Rémi             STANCATO Clément</a:t>
            </a:r>
          </a:p>
        </p:txBody>
      </p:sp>
      <p:pic>
        <p:nvPicPr>
          <p:cNvPr id="12" name="Image 11">
            <a:extLst>
              <a:ext uri="{FF2B5EF4-FFF2-40B4-BE49-F238E27FC236}">
                <a16:creationId xmlns:a16="http://schemas.microsoft.com/office/drawing/2014/main" id="{30E3A238-E568-42A4-8CD4-544DBBA64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086" y="1231473"/>
            <a:ext cx="2438095" cy="2438095"/>
          </a:xfrm>
          <a:prstGeom prst="rect">
            <a:avLst/>
          </a:prstGeom>
        </p:spPr>
      </p:pic>
      <p:pic>
        <p:nvPicPr>
          <p:cNvPr id="33" name="Image 32">
            <a:extLst>
              <a:ext uri="{FF2B5EF4-FFF2-40B4-BE49-F238E27FC236}">
                <a16:creationId xmlns:a16="http://schemas.microsoft.com/office/drawing/2014/main" id="{CD8595AE-8F47-4A2F-A88D-CE932083A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182845">
            <a:off x="1645198" y="2177794"/>
            <a:ext cx="2197615" cy="2197615"/>
          </a:xfrm>
          <a:prstGeom prst="rect">
            <a:avLst/>
          </a:prstGeom>
        </p:spPr>
      </p:pic>
      <p:pic>
        <p:nvPicPr>
          <p:cNvPr id="43" name="Image 42" descr="Une image contenant texte&#10;&#10;Description générée automatiquement">
            <a:extLst>
              <a:ext uri="{FF2B5EF4-FFF2-40B4-BE49-F238E27FC236}">
                <a16:creationId xmlns:a16="http://schemas.microsoft.com/office/drawing/2014/main" id="{1A066D7E-6595-4159-9D87-C1FCB997A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8698" y="309338"/>
            <a:ext cx="2520816" cy="471135"/>
          </a:xfrm>
          <a:prstGeom prst="rect">
            <a:avLst/>
          </a:prstGeom>
        </p:spPr>
      </p:pic>
    </p:spTree>
    <p:extLst>
      <p:ext uri="{BB962C8B-B14F-4D97-AF65-F5344CB8AC3E}">
        <p14:creationId xmlns:p14="http://schemas.microsoft.com/office/powerpoint/2010/main" val="321212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Freeform: Shape 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1" name="Freeform: Shape 1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3" name="Rectangle 32">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7"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9" name="Top Left">
            <a:extLst>
              <a:ext uri="{FF2B5EF4-FFF2-40B4-BE49-F238E27FC236}">
                <a16:creationId xmlns:a16="http://schemas.microsoft.com/office/drawing/2014/main" id="{FC280B3D-FC68-4DDC-950C-506B5C6838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40" name="Freeform: Shape 39">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59" name="Bottom Right">
            <a:extLst>
              <a:ext uri="{FF2B5EF4-FFF2-40B4-BE49-F238E27FC236}">
                <a16:creationId xmlns:a16="http://schemas.microsoft.com/office/drawing/2014/main" id="{88540B56-6256-419C-AC81-7B56D0DD7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0" name="Freeform: Shape 59">
              <a:extLst>
                <a:ext uri="{FF2B5EF4-FFF2-40B4-BE49-F238E27FC236}">
                  <a16:creationId xmlns:a16="http://schemas.microsoft.com/office/drawing/2014/main" id="{EB5E9C2F-6749-4023-8E94-45C1C3FC6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Graphic 157">
              <a:extLst>
                <a:ext uri="{FF2B5EF4-FFF2-40B4-BE49-F238E27FC236}">
                  <a16:creationId xmlns:a16="http://schemas.microsoft.com/office/drawing/2014/main" id="{D87C11F9-4A6E-44BC-BF6C-0468EFD71B2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3" name="Freeform: Shape 62">
                <a:extLst>
                  <a:ext uri="{FF2B5EF4-FFF2-40B4-BE49-F238E27FC236}">
                    <a16:creationId xmlns:a16="http://schemas.microsoft.com/office/drawing/2014/main" id="{2B1B9F72-6727-48A7-A229-1B9E8620C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112D38F-1CDF-4293-96FC-2190D0395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CF3E4DE9-57D9-4C4C-BE4E-7F081A1B3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6BB673C9-C994-4CA3-B78E-F65C5F8C61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9B6FF51D-0B4A-4C30-AEC8-D66E88C98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DCF516A0-FBBD-4A87-9E93-708625DE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6F1EDD83-3119-40A9-B093-626EB1B126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2" name="Freeform: Shape 61">
              <a:extLst>
                <a:ext uri="{FF2B5EF4-FFF2-40B4-BE49-F238E27FC236}">
                  <a16:creationId xmlns:a16="http://schemas.microsoft.com/office/drawing/2014/main" id="{BA5F46DB-9B25-49AD-BC98-191E88919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re 1">
            <a:extLst>
              <a:ext uri="{FF2B5EF4-FFF2-40B4-BE49-F238E27FC236}">
                <a16:creationId xmlns:a16="http://schemas.microsoft.com/office/drawing/2014/main" id="{A18DDC12-CF8D-4068-AFB7-39CEF6239D31}"/>
              </a:ext>
            </a:extLst>
          </p:cNvPr>
          <p:cNvSpPr>
            <a:spLocks noGrp="1"/>
          </p:cNvSpPr>
          <p:nvPr>
            <p:ph type="title"/>
          </p:nvPr>
        </p:nvSpPr>
        <p:spPr>
          <a:xfrm>
            <a:off x="994404" y="731041"/>
            <a:ext cx="10191942" cy="3173034"/>
          </a:xfrm>
        </p:spPr>
        <p:txBody>
          <a:bodyPr vert="horz" lIns="91440" tIns="45720" rIns="91440" bIns="45720" rtlCol="0" anchor="b">
            <a:normAutofit/>
          </a:bodyPr>
          <a:lstStyle/>
          <a:p>
            <a:pPr algn="ctr"/>
            <a:r>
              <a:rPr lang="en-US" sz="6600" kern="1200" dirty="0">
                <a:solidFill>
                  <a:schemeClr val="tx2"/>
                </a:solidFill>
                <a:latin typeface="+mj-lt"/>
                <a:ea typeface="+mj-ea"/>
                <a:cs typeface="+mj-cs"/>
              </a:rPr>
              <a:t>Travail </a:t>
            </a:r>
            <a:r>
              <a:rPr lang="en-US" sz="6600" dirty="0"/>
              <a:t>e</a:t>
            </a:r>
            <a:r>
              <a:rPr lang="en-US" sz="6600" kern="1200" dirty="0">
                <a:solidFill>
                  <a:schemeClr val="tx2"/>
                </a:solidFill>
                <a:latin typeface="+mj-lt"/>
                <a:ea typeface="+mj-ea"/>
                <a:cs typeface="+mj-cs"/>
              </a:rPr>
              <a:t>ffectué </a:t>
            </a:r>
            <a:br>
              <a:rPr lang="en-US" sz="6600" kern="1200" dirty="0">
                <a:solidFill>
                  <a:schemeClr val="tx2"/>
                </a:solidFill>
                <a:latin typeface="+mj-lt"/>
                <a:ea typeface="+mj-ea"/>
                <a:cs typeface="+mj-cs"/>
              </a:rPr>
            </a:br>
            <a:r>
              <a:rPr lang="en-US" sz="6600" dirty="0"/>
              <a:t>Mardi 22</a:t>
            </a:r>
            <a:r>
              <a:rPr lang="en-US" sz="6600" kern="1200" dirty="0">
                <a:solidFill>
                  <a:schemeClr val="tx2"/>
                </a:solidFill>
                <a:latin typeface="+mj-lt"/>
                <a:ea typeface="+mj-ea"/>
                <a:cs typeface="+mj-cs"/>
              </a:rPr>
              <a:t>/02</a:t>
            </a:r>
          </a:p>
        </p:txBody>
      </p:sp>
      <p:grpSp>
        <p:nvGrpSpPr>
          <p:cNvPr id="71"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2" name="Straight Connector 71">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6" name="Image 75">
            <a:extLst>
              <a:ext uri="{FF2B5EF4-FFF2-40B4-BE49-F238E27FC236}">
                <a16:creationId xmlns:a16="http://schemas.microsoft.com/office/drawing/2014/main" id="{745C9E16-2FEA-47C0-96C0-EABDD3B52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191" y="4233246"/>
            <a:ext cx="2379151" cy="2379151"/>
          </a:xfrm>
          <a:prstGeom prst="rect">
            <a:avLst/>
          </a:prstGeom>
        </p:spPr>
      </p:pic>
    </p:spTree>
    <p:extLst>
      <p:ext uri="{BB962C8B-B14F-4D97-AF65-F5344CB8AC3E}">
        <p14:creationId xmlns:p14="http://schemas.microsoft.com/office/powerpoint/2010/main" val="135004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3" name="Rectangle 9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5" name="Top left">
            <a:extLst>
              <a:ext uri="{FF2B5EF4-FFF2-40B4-BE49-F238E27FC236}">
                <a16:creationId xmlns:a16="http://schemas.microsoft.com/office/drawing/2014/main" id="{51BF3ABC-F8D3-44EB-BF70-27A3821F03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6" name="Freeform: Shape 95">
              <a:extLst>
                <a:ext uri="{FF2B5EF4-FFF2-40B4-BE49-F238E27FC236}">
                  <a16:creationId xmlns:a16="http://schemas.microsoft.com/office/drawing/2014/main" id="{D1A62323-D63E-4032-B098-723778985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7" name="Freeform: Shape 96">
              <a:extLst>
                <a:ext uri="{FF2B5EF4-FFF2-40B4-BE49-F238E27FC236}">
                  <a16:creationId xmlns:a16="http://schemas.microsoft.com/office/drawing/2014/main" id="{562B69F8-A72A-4BC9-AB2D-FBDA328A2F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29994F03-8309-442D-B01C-D95ED57F5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A83E4924-6581-4FC3-9B74-2521E9F9A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80D8C4D9-270F-49E2-B448-2A68578ED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22E43D6A-0DDA-47F8-A9DD-6F6745504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2DA0DA15-0B8F-4807-A80B-7F5F4414F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2BA98CDF-875E-49EE-A6C2-D054A5D39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7DEBE42C-E179-450D-838A-B1F0CECCC58C}"/>
              </a:ext>
            </a:extLst>
          </p:cNvPr>
          <p:cNvSpPr>
            <a:spLocks noGrp="1"/>
          </p:cNvSpPr>
          <p:nvPr>
            <p:ph type="title"/>
          </p:nvPr>
        </p:nvSpPr>
        <p:spPr>
          <a:xfrm>
            <a:off x="1198182" y="559813"/>
            <a:ext cx="10246090" cy="2212604"/>
          </a:xfrm>
        </p:spPr>
        <p:txBody>
          <a:bodyPr>
            <a:normAutofit/>
          </a:bodyPr>
          <a:lstStyle/>
          <a:p>
            <a:r>
              <a:rPr lang="fr-FR"/>
              <a:t>Charte graphique définie</a:t>
            </a:r>
            <a:endParaRPr lang="fr-FR" dirty="0"/>
          </a:p>
        </p:txBody>
      </p:sp>
      <p:pic>
        <p:nvPicPr>
          <p:cNvPr id="84" name="Image 83">
            <a:extLst>
              <a:ext uri="{FF2B5EF4-FFF2-40B4-BE49-F238E27FC236}">
                <a16:creationId xmlns:a16="http://schemas.microsoft.com/office/drawing/2014/main" id="{4712CA4D-E592-433D-B4E6-E673B5268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985" y="2950197"/>
            <a:ext cx="2111230" cy="3162892"/>
          </a:xfrm>
          <a:prstGeom prst="rect">
            <a:avLst/>
          </a:prstGeom>
        </p:spPr>
      </p:pic>
      <p:pic>
        <p:nvPicPr>
          <p:cNvPr id="79" name="Espace réservé du contenu 78">
            <a:extLst>
              <a:ext uri="{FF2B5EF4-FFF2-40B4-BE49-F238E27FC236}">
                <a16:creationId xmlns:a16="http://schemas.microsoft.com/office/drawing/2014/main" id="{6CF536C9-116A-490E-8851-153B628CA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651" y="2945176"/>
            <a:ext cx="2111230" cy="3162892"/>
          </a:xfrm>
          <a:prstGeom prst="rect">
            <a:avLst/>
          </a:prstGeom>
        </p:spPr>
      </p:pic>
      <p:grpSp>
        <p:nvGrpSpPr>
          <p:cNvPr id="105" name="Bottom Right">
            <a:extLst>
              <a:ext uri="{FF2B5EF4-FFF2-40B4-BE49-F238E27FC236}">
                <a16:creationId xmlns:a16="http://schemas.microsoft.com/office/drawing/2014/main" id="{4DE3860F-5F9C-4FCB-8E4B-3A9C6506B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06" name="Graphic 157">
              <a:extLst>
                <a:ext uri="{FF2B5EF4-FFF2-40B4-BE49-F238E27FC236}">
                  <a16:creationId xmlns:a16="http://schemas.microsoft.com/office/drawing/2014/main" id="{419F1B72-D63C-48F8-B637-12893097FD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8" name="Freeform: Shape 107">
                <a:extLst>
                  <a:ext uri="{FF2B5EF4-FFF2-40B4-BE49-F238E27FC236}">
                    <a16:creationId xmlns:a16="http://schemas.microsoft.com/office/drawing/2014/main" id="{201CCD5C-7998-46ED-97D3-658E4B4B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BB811B4E-E9FF-4966-B9CB-27E77FFE9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7F9ABF21-AE57-4743-8B02-3CE42BCBE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FED1D6CB-0774-4ECF-B246-D4792A21A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AB5FBD09-5F68-4AC6-87F2-965CAEAB6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38AA0BF0-BF08-4C71-8A7E-EF9B4D08F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ED770C4A-2916-4B65-8681-7ECF6A648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7" name="Freeform: Shape 106">
              <a:extLst>
                <a:ext uri="{FF2B5EF4-FFF2-40B4-BE49-F238E27FC236}">
                  <a16:creationId xmlns:a16="http://schemas.microsoft.com/office/drawing/2014/main" id="{A3EE1ED5-4DA6-4FA3-BF2F-323A2333B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8" name="Content Placeholder 87">
            <a:extLst>
              <a:ext uri="{FF2B5EF4-FFF2-40B4-BE49-F238E27FC236}">
                <a16:creationId xmlns:a16="http://schemas.microsoft.com/office/drawing/2014/main" id="{DFDD3C3E-D26A-48CE-BC2F-39BBEB2395B5}"/>
              </a:ext>
            </a:extLst>
          </p:cNvPr>
          <p:cNvSpPr>
            <a:spLocks noGrp="1"/>
          </p:cNvSpPr>
          <p:nvPr>
            <p:ph idx="1"/>
          </p:nvPr>
        </p:nvSpPr>
        <p:spPr>
          <a:xfrm>
            <a:off x="6207382" y="2950196"/>
            <a:ext cx="5236890" cy="3162891"/>
          </a:xfrm>
        </p:spPr>
        <p:txBody>
          <a:bodyPr>
            <a:normAutofit/>
          </a:bodyPr>
          <a:lstStyle/>
          <a:p>
            <a:r>
              <a:rPr lang="fr-FR" sz="1800" dirty="0"/>
              <a:t>Conception de palettes basées sur du vert et un ensemble de couleurs semblables</a:t>
            </a:r>
          </a:p>
          <a:p>
            <a:r>
              <a:rPr lang="fr-FR" sz="1800" dirty="0"/>
              <a:t>L’utilisateur pourra alterner entre un thème sombre et clair dans les paramètres.</a:t>
            </a:r>
          </a:p>
        </p:txBody>
      </p:sp>
    </p:spTree>
    <p:extLst>
      <p:ext uri="{BB962C8B-B14F-4D97-AF65-F5344CB8AC3E}">
        <p14:creationId xmlns:p14="http://schemas.microsoft.com/office/powerpoint/2010/main" val="336417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EBE42C-E179-450D-838A-B1F0CECCC58C}"/>
              </a:ext>
            </a:extLst>
          </p:cNvPr>
          <p:cNvSpPr>
            <a:spLocks noGrp="1"/>
          </p:cNvSpPr>
          <p:nvPr>
            <p:ph type="title"/>
          </p:nvPr>
        </p:nvSpPr>
        <p:spPr/>
        <p:txBody>
          <a:bodyPr/>
          <a:lstStyle/>
          <a:p>
            <a:r>
              <a:rPr lang="fr-FR" dirty="0"/>
              <a:t>Avancement dans la BDD</a:t>
            </a:r>
          </a:p>
        </p:txBody>
      </p:sp>
      <p:sp>
        <p:nvSpPr>
          <p:cNvPr id="4" name="Espace réservé du contenu 3">
            <a:extLst>
              <a:ext uri="{FF2B5EF4-FFF2-40B4-BE49-F238E27FC236}">
                <a16:creationId xmlns:a16="http://schemas.microsoft.com/office/drawing/2014/main" id="{6D2188B4-C31D-4896-9675-27C344849A51}"/>
              </a:ext>
            </a:extLst>
          </p:cNvPr>
          <p:cNvSpPr>
            <a:spLocks noGrp="1"/>
          </p:cNvSpPr>
          <p:nvPr>
            <p:ph idx="1"/>
          </p:nvPr>
        </p:nvSpPr>
        <p:spPr/>
        <p:txBody>
          <a:bodyPr/>
          <a:lstStyle/>
          <a:p>
            <a:r>
              <a:rPr lang="fr-FR" dirty="0"/>
              <a:t>Ajout d’encore plus de lieux</a:t>
            </a:r>
          </a:p>
          <a:p>
            <a:r>
              <a:rPr lang="fr-FR" dirty="0"/>
              <a:t>Ajout d’un dossier d’images</a:t>
            </a:r>
          </a:p>
        </p:txBody>
      </p:sp>
      <p:pic>
        <p:nvPicPr>
          <p:cNvPr id="6" name="Image 5" descr="Une image contenant extérieur, ciel, bâtiment, vieux&#10;&#10;Description générée automatiquement">
            <a:extLst>
              <a:ext uri="{FF2B5EF4-FFF2-40B4-BE49-F238E27FC236}">
                <a16:creationId xmlns:a16="http://schemas.microsoft.com/office/drawing/2014/main" id="{CA8AB087-B8D0-4D9F-B603-4D649C0C10D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8200" y="2980736"/>
            <a:ext cx="4994307" cy="3331164"/>
          </a:xfrm>
          <a:prstGeom prst="rect">
            <a:avLst/>
          </a:prstGeom>
        </p:spPr>
      </p:pic>
      <p:pic>
        <p:nvPicPr>
          <p:cNvPr id="9" name="Image 8" descr="Une image contenant extérieur, arbre, église, bâtiment&#10;&#10;Description générée automatiquement">
            <a:extLst>
              <a:ext uri="{FF2B5EF4-FFF2-40B4-BE49-F238E27FC236}">
                <a16:creationId xmlns:a16="http://schemas.microsoft.com/office/drawing/2014/main" id="{3C1B40B6-1138-4405-BE33-5B009DCD027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359495" y="1695335"/>
            <a:ext cx="2973916" cy="4616565"/>
          </a:xfrm>
          <a:prstGeom prst="rect">
            <a:avLst/>
          </a:prstGeom>
        </p:spPr>
      </p:pic>
    </p:spTree>
    <p:extLst>
      <p:ext uri="{BB962C8B-B14F-4D97-AF65-F5344CB8AC3E}">
        <p14:creationId xmlns:p14="http://schemas.microsoft.com/office/powerpoint/2010/main" val="2323402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0" name="Freeform: Shape 19">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2" name="Freeform: Shape 21">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5" name="Freeform: Shape 24">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4" name="Freeform: Shape 3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2" name="Rectangle 4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 name="Top left">
            <a:extLst>
              <a:ext uri="{FF2B5EF4-FFF2-40B4-BE49-F238E27FC236}">
                <a16:creationId xmlns:a16="http://schemas.microsoft.com/office/drawing/2014/main" id="{768D6757-43DA-428B-9DD7-6A71B8BCF5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7" name="Freeform: Shape 46">
              <a:extLst>
                <a:ext uri="{FF2B5EF4-FFF2-40B4-BE49-F238E27FC236}">
                  <a16:creationId xmlns:a16="http://schemas.microsoft.com/office/drawing/2014/main" id="{CD391D4A-CB15-4553-94DC-CF3C4B7A5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Freeform: Shape 47">
              <a:extLst>
                <a:ext uri="{FF2B5EF4-FFF2-40B4-BE49-F238E27FC236}">
                  <a16:creationId xmlns:a16="http://schemas.microsoft.com/office/drawing/2014/main" id="{2C8A3FFA-5C1D-4D00-9F94-576B549E8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48">
              <a:extLst>
                <a:ext uri="{FF2B5EF4-FFF2-40B4-BE49-F238E27FC236}">
                  <a16:creationId xmlns:a16="http://schemas.microsoft.com/office/drawing/2014/main" id="{D57C5B19-33F5-4C10-B3CD-0F68DE358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49">
              <a:extLst>
                <a:ext uri="{FF2B5EF4-FFF2-40B4-BE49-F238E27FC236}">
                  <a16:creationId xmlns:a16="http://schemas.microsoft.com/office/drawing/2014/main" id="{9CE206CF-ECF7-464E-AB9A-78B5D40CA5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50">
              <a:extLst>
                <a:ext uri="{FF2B5EF4-FFF2-40B4-BE49-F238E27FC236}">
                  <a16:creationId xmlns:a16="http://schemas.microsoft.com/office/drawing/2014/main" id="{7649E775-A3B9-4297-9ABE-290270A01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51">
              <a:extLst>
                <a:ext uri="{FF2B5EF4-FFF2-40B4-BE49-F238E27FC236}">
                  <a16:creationId xmlns:a16="http://schemas.microsoft.com/office/drawing/2014/main" id="{173BCD4C-546E-4E45-BC66-B781A12425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Shape 52">
              <a:extLst>
                <a:ext uri="{FF2B5EF4-FFF2-40B4-BE49-F238E27FC236}">
                  <a16:creationId xmlns:a16="http://schemas.microsoft.com/office/drawing/2014/main" id="{781F6EA8-1B21-4253-8911-CCEA7A97A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Shape 53">
              <a:extLst>
                <a:ext uri="{FF2B5EF4-FFF2-40B4-BE49-F238E27FC236}">
                  <a16:creationId xmlns:a16="http://schemas.microsoft.com/office/drawing/2014/main" id="{A0EA1D1E-735C-497A-8458-F3A06EAEA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re 1">
            <a:extLst>
              <a:ext uri="{FF2B5EF4-FFF2-40B4-BE49-F238E27FC236}">
                <a16:creationId xmlns:a16="http://schemas.microsoft.com/office/drawing/2014/main" id="{42A089C8-C2C9-449C-A801-5C3D21C3DA41}"/>
              </a:ext>
            </a:extLst>
          </p:cNvPr>
          <p:cNvSpPr>
            <a:spLocks noGrp="1"/>
          </p:cNvSpPr>
          <p:nvPr>
            <p:ph type="title"/>
          </p:nvPr>
        </p:nvSpPr>
        <p:spPr>
          <a:xfrm>
            <a:off x="1005652" y="744909"/>
            <a:ext cx="4303433" cy="3155419"/>
          </a:xfrm>
        </p:spPr>
        <p:txBody>
          <a:bodyPr vert="horz" lIns="91440" tIns="45720" rIns="91440" bIns="45720" rtlCol="0" anchor="b">
            <a:normAutofit/>
          </a:bodyPr>
          <a:lstStyle/>
          <a:p>
            <a:pPr>
              <a:lnSpc>
                <a:spcPct val="90000"/>
              </a:lnSpc>
            </a:pPr>
            <a:r>
              <a:rPr lang="en-US" sz="5000" kern="1200">
                <a:solidFill>
                  <a:schemeClr val="tx2"/>
                </a:solidFill>
                <a:latin typeface="+mj-lt"/>
                <a:ea typeface="+mj-ea"/>
                <a:cs typeface="+mj-cs"/>
              </a:rPr>
              <a:t>Création de marqueurs personnalisés </a:t>
            </a:r>
          </a:p>
        </p:txBody>
      </p:sp>
      <p:grpSp>
        <p:nvGrpSpPr>
          <p:cNvPr id="56" name="Cross">
            <a:extLst>
              <a:ext uri="{FF2B5EF4-FFF2-40B4-BE49-F238E27FC236}">
                <a16:creationId xmlns:a16="http://schemas.microsoft.com/office/drawing/2014/main" id="{BA202D74-C58E-46BB-8671-BBD11C1E4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7" name="Straight Connector 56">
              <a:extLst>
                <a:ext uri="{FF2B5EF4-FFF2-40B4-BE49-F238E27FC236}">
                  <a16:creationId xmlns:a16="http://schemas.microsoft.com/office/drawing/2014/main" id="{53649EF0-2F21-4019-A282-6F72261EA3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0B897FE0-A266-448F-BE13-2EDB83C8EE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60" name="Bottom Right">
            <a:extLst>
              <a:ext uri="{FF2B5EF4-FFF2-40B4-BE49-F238E27FC236}">
                <a16:creationId xmlns:a16="http://schemas.microsoft.com/office/drawing/2014/main" id="{75166AAC-C71D-472C-B758-3E41713C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61" name="Graphic 157">
              <a:extLst>
                <a:ext uri="{FF2B5EF4-FFF2-40B4-BE49-F238E27FC236}">
                  <a16:creationId xmlns:a16="http://schemas.microsoft.com/office/drawing/2014/main" id="{7C93CC1D-C85E-4399-BC08-FAAB073CB0F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63" name="Freeform: Shape 62">
                <a:extLst>
                  <a:ext uri="{FF2B5EF4-FFF2-40B4-BE49-F238E27FC236}">
                    <a16:creationId xmlns:a16="http://schemas.microsoft.com/office/drawing/2014/main" id="{D4221A94-3C62-4CC8-9954-A09C78C25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Shape 63">
                <a:extLst>
                  <a:ext uri="{FF2B5EF4-FFF2-40B4-BE49-F238E27FC236}">
                    <a16:creationId xmlns:a16="http://schemas.microsoft.com/office/drawing/2014/main" id="{2F3428FC-EE97-4CE7-BA15-452786B19C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Shape 64">
                <a:extLst>
                  <a:ext uri="{FF2B5EF4-FFF2-40B4-BE49-F238E27FC236}">
                    <a16:creationId xmlns:a16="http://schemas.microsoft.com/office/drawing/2014/main" id="{11E5D736-5A20-4A51-A4E7-BEDAFE66E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Shape 65">
                <a:extLst>
                  <a:ext uri="{FF2B5EF4-FFF2-40B4-BE49-F238E27FC236}">
                    <a16:creationId xmlns:a16="http://schemas.microsoft.com/office/drawing/2014/main" id="{7FAFA600-7C84-497F-AD88-9A067C45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Shape 66">
                <a:extLst>
                  <a:ext uri="{FF2B5EF4-FFF2-40B4-BE49-F238E27FC236}">
                    <a16:creationId xmlns:a16="http://schemas.microsoft.com/office/drawing/2014/main" id="{1581E512-DD52-4C30-89C7-F470D0187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Shape 67">
                <a:extLst>
                  <a:ext uri="{FF2B5EF4-FFF2-40B4-BE49-F238E27FC236}">
                    <a16:creationId xmlns:a16="http://schemas.microsoft.com/office/drawing/2014/main" id="{A008492B-E470-407A-B90A-46312C56B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Shape 68">
                <a:extLst>
                  <a:ext uri="{FF2B5EF4-FFF2-40B4-BE49-F238E27FC236}">
                    <a16:creationId xmlns:a16="http://schemas.microsoft.com/office/drawing/2014/main" id="{801F51B6-F24A-4E1F-8A18-A7344E2C4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2" name="Freeform: Shape 61">
              <a:extLst>
                <a:ext uri="{FF2B5EF4-FFF2-40B4-BE49-F238E27FC236}">
                  <a16:creationId xmlns:a16="http://schemas.microsoft.com/office/drawing/2014/main" id="{4CCABC59-AE08-4314-9746-495F73440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7" name="Image 6">
            <a:extLst>
              <a:ext uri="{FF2B5EF4-FFF2-40B4-BE49-F238E27FC236}">
                <a16:creationId xmlns:a16="http://schemas.microsoft.com/office/drawing/2014/main" id="{8F90F61B-D644-4B22-A0D5-64CEA22C8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556" y="739790"/>
            <a:ext cx="2602967" cy="2602967"/>
          </a:xfrm>
          <a:prstGeom prst="rect">
            <a:avLst/>
          </a:prstGeom>
        </p:spPr>
      </p:pic>
      <p:pic>
        <p:nvPicPr>
          <p:cNvPr id="11" name="Image 10">
            <a:extLst>
              <a:ext uri="{FF2B5EF4-FFF2-40B4-BE49-F238E27FC236}">
                <a16:creationId xmlns:a16="http://schemas.microsoft.com/office/drawing/2014/main" id="{E4DFC6EA-E29C-45A2-B5FE-EE7BA8775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021" y="739790"/>
            <a:ext cx="2602967" cy="2602967"/>
          </a:xfrm>
          <a:prstGeom prst="rect">
            <a:avLst/>
          </a:prstGeom>
        </p:spPr>
      </p:pic>
      <p:pic>
        <p:nvPicPr>
          <p:cNvPr id="9" name="Image 8" descr="Une image contenant texte, signe&#10;&#10;Description générée automatiquement">
            <a:extLst>
              <a:ext uri="{FF2B5EF4-FFF2-40B4-BE49-F238E27FC236}">
                <a16:creationId xmlns:a16="http://schemas.microsoft.com/office/drawing/2014/main" id="{0DEE0735-CEE4-4941-A177-ACE2E0A15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556" y="3512589"/>
            <a:ext cx="2602967" cy="2602967"/>
          </a:xfrm>
          <a:prstGeom prst="rect">
            <a:avLst/>
          </a:prstGeom>
        </p:spPr>
      </p:pic>
      <p:pic>
        <p:nvPicPr>
          <p:cNvPr id="5" name="Image 4" descr="Une image contenant texte, signe, graphiques vectoriels&#10;&#10;Description générée automatiquement">
            <a:extLst>
              <a:ext uri="{FF2B5EF4-FFF2-40B4-BE49-F238E27FC236}">
                <a16:creationId xmlns:a16="http://schemas.microsoft.com/office/drawing/2014/main" id="{87499924-9AA2-466A-AC90-0522002D15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9021" y="3512589"/>
            <a:ext cx="2602967" cy="2602967"/>
          </a:xfrm>
          <a:prstGeom prst="rect">
            <a:avLst/>
          </a:prstGeom>
        </p:spPr>
      </p:pic>
    </p:spTree>
    <p:extLst>
      <p:ext uri="{BB962C8B-B14F-4D97-AF65-F5344CB8AC3E}">
        <p14:creationId xmlns:p14="http://schemas.microsoft.com/office/powerpoint/2010/main" val="83797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B06E9-2062-4E3A-BD1D-BA6CC148E3D3}"/>
              </a:ext>
            </a:extLst>
          </p:cNvPr>
          <p:cNvSpPr>
            <a:spLocks noGrp="1"/>
          </p:cNvSpPr>
          <p:nvPr>
            <p:ph type="title"/>
          </p:nvPr>
        </p:nvSpPr>
        <p:spPr>
          <a:xfrm>
            <a:off x="2762150" y="567672"/>
            <a:ext cx="7329256" cy="1325563"/>
          </a:xfrm>
        </p:spPr>
        <p:txBody>
          <a:bodyPr>
            <a:normAutofit fontScale="90000"/>
          </a:bodyPr>
          <a:lstStyle/>
          <a:p>
            <a:pPr algn="ctr"/>
            <a:r>
              <a:rPr lang="fr-FR" dirty="0"/>
              <a:t>Création et implémentation du logo de l’appli</a:t>
            </a:r>
          </a:p>
        </p:txBody>
      </p:sp>
      <p:pic>
        <p:nvPicPr>
          <p:cNvPr id="5" name="Espace réservé du contenu 4">
            <a:extLst>
              <a:ext uri="{FF2B5EF4-FFF2-40B4-BE49-F238E27FC236}">
                <a16:creationId xmlns:a16="http://schemas.microsoft.com/office/drawing/2014/main" id="{EDEB2306-ED4A-4260-BF7C-BD8AD18D29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6910" y="2180196"/>
            <a:ext cx="2856660" cy="28566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ZoneTexte 5">
            <a:extLst>
              <a:ext uri="{FF2B5EF4-FFF2-40B4-BE49-F238E27FC236}">
                <a16:creationId xmlns:a16="http://schemas.microsoft.com/office/drawing/2014/main" id="{8C5DB5EC-4984-4C53-B716-EE0C70E7836B}"/>
              </a:ext>
            </a:extLst>
          </p:cNvPr>
          <p:cNvSpPr txBox="1"/>
          <p:nvPr/>
        </p:nvSpPr>
        <p:spPr>
          <a:xfrm>
            <a:off x="3799670" y="5274665"/>
            <a:ext cx="8948692" cy="1015663"/>
          </a:xfrm>
          <a:prstGeom prst="rect">
            <a:avLst/>
          </a:prstGeom>
          <a:noFill/>
        </p:spPr>
        <p:txBody>
          <a:bodyPr wrap="square" rtlCol="0">
            <a:spAutoFit/>
          </a:bodyPr>
          <a:lstStyle/>
          <a:p>
            <a:pPr algn="ctr"/>
            <a:r>
              <a:rPr lang="fr-FR" sz="6000" dirty="0">
                <a:latin typeface="Bahnschrift Condensed" panose="020B0502040204020203" pitchFamily="34" charset="0"/>
              </a:rPr>
              <a:t>Metz’Tour</a:t>
            </a:r>
          </a:p>
        </p:txBody>
      </p:sp>
      <p:pic>
        <p:nvPicPr>
          <p:cNvPr id="1026" name="Picture 2">
            <a:extLst>
              <a:ext uri="{FF2B5EF4-FFF2-40B4-BE49-F238E27FC236}">
                <a16:creationId xmlns:a16="http://schemas.microsoft.com/office/drawing/2014/main" id="{DB077DA7-C3F3-48A3-9621-8A8560EF8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292" y="2268534"/>
            <a:ext cx="4236756" cy="917893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 en arc 7">
            <a:extLst>
              <a:ext uri="{FF2B5EF4-FFF2-40B4-BE49-F238E27FC236}">
                <a16:creationId xmlns:a16="http://schemas.microsoft.com/office/drawing/2014/main" id="{91AFF5F5-1578-4930-9D2B-FD7EC6178D9A}"/>
              </a:ext>
            </a:extLst>
          </p:cNvPr>
          <p:cNvCxnSpPr>
            <a:cxnSpLocks/>
            <a:stCxn id="5" idx="2"/>
          </p:cNvCxnSpPr>
          <p:nvPr/>
        </p:nvCxnSpPr>
        <p:spPr>
          <a:xfrm rot="10800000" flipV="1">
            <a:off x="5181600" y="3608526"/>
            <a:ext cx="1575310" cy="142833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Ellipse 16">
            <a:extLst>
              <a:ext uri="{FF2B5EF4-FFF2-40B4-BE49-F238E27FC236}">
                <a16:creationId xmlns:a16="http://schemas.microsoft.com/office/drawing/2014/main" id="{6EAEDD73-CFF2-40E2-A2B4-75259B174315}"/>
              </a:ext>
            </a:extLst>
          </p:cNvPr>
          <p:cNvSpPr/>
          <p:nvPr/>
        </p:nvSpPr>
        <p:spPr>
          <a:xfrm>
            <a:off x="3507985" y="4656814"/>
            <a:ext cx="1574972" cy="15748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00383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392C28-C772-4F4D-B1E3-6FC3BB01A164}"/>
              </a:ext>
            </a:extLst>
          </p:cNvPr>
          <p:cNvSpPr>
            <a:spLocks noGrp="1"/>
          </p:cNvSpPr>
          <p:nvPr>
            <p:ph type="title"/>
          </p:nvPr>
        </p:nvSpPr>
        <p:spPr>
          <a:xfrm>
            <a:off x="838200" y="-74772"/>
            <a:ext cx="10515600" cy="1325563"/>
          </a:xfrm>
        </p:spPr>
        <p:txBody>
          <a:bodyPr/>
          <a:lstStyle/>
          <a:p>
            <a:r>
              <a:rPr lang="fr-FR" dirty="0"/>
              <a:t>Appli avec géolocalisation fonctionnelle</a:t>
            </a:r>
          </a:p>
        </p:txBody>
      </p:sp>
      <p:sp>
        <p:nvSpPr>
          <p:cNvPr id="3" name="Espace réservé du contenu 2">
            <a:extLst>
              <a:ext uri="{FF2B5EF4-FFF2-40B4-BE49-F238E27FC236}">
                <a16:creationId xmlns:a16="http://schemas.microsoft.com/office/drawing/2014/main" id="{F6B15940-DB5D-4E32-8191-45750233C640}"/>
              </a:ext>
            </a:extLst>
          </p:cNvPr>
          <p:cNvSpPr>
            <a:spLocks noGrp="1"/>
          </p:cNvSpPr>
          <p:nvPr>
            <p:ph idx="1"/>
          </p:nvPr>
        </p:nvSpPr>
        <p:spPr>
          <a:xfrm>
            <a:off x="838200" y="858388"/>
            <a:ext cx="10515600" cy="907415"/>
          </a:xfrm>
        </p:spPr>
        <p:txBody>
          <a:bodyPr anchor="ctr">
            <a:normAutofit/>
          </a:bodyPr>
          <a:lstStyle/>
          <a:p>
            <a:pPr marL="0" indent="0" algn="ctr">
              <a:buNone/>
            </a:pPr>
            <a:r>
              <a:rPr lang="fr-FR" sz="3200" dirty="0"/>
              <a:t>On peut vous la présenter directement sur téléphone !</a:t>
            </a:r>
          </a:p>
        </p:txBody>
      </p:sp>
      <p:pic>
        <p:nvPicPr>
          <p:cNvPr id="2050" name="Picture 2">
            <a:extLst>
              <a:ext uri="{FF2B5EF4-FFF2-40B4-BE49-F238E27FC236}">
                <a16:creationId xmlns:a16="http://schemas.microsoft.com/office/drawing/2014/main" id="{ECF9C500-388C-492F-9179-605FD4E4C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863" y="1827318"/>
            <a:ext cx="2253297" cy="488176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E36506-D320-4EFE-A2F7-56429D41F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064" y="1827318"/>
            <a:ext cx="2253296" cy="488176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744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2EFA08-46D8-41BD-B5C0-C3649E245FE3}"/>
              </a:ext>
            </a:extLst>
          </p:cNvPr>
          <p:cNvSpPr>
            <a:spLocks noGrp="1"/>
          </p:cNvSpPr>
          <p:nvPr>
            <p:ph type="title"/>
          </p:nvPr>
        </p:nvSpPr>
        <p:spPr/>
        <p:txBody>
          <a:bodyPr/>
          <a:lstStyle/>
          <a:p>
            <a:r>
              <a:rPr lang="fr-FR" dirty="0">
                <a:solidFill>
                  <a:schemeClr val="accent1">
                    <a:lumMod val="75000"/>
                  </a:schemeClr>
                </a:solidFill>
              </a:rPr>
              <a:t>Jour 3 </a:t>
            </a:r>
            <a:r>
              <a:rPr lang="fr-FR" dirty="0"/>
              <a:t>- Objectifs</a:t>
            </a:r>
          </a:p>
        </p:txBody>
      </p:sp>
      <p:sp>
        <p:nvSpPr>
          <p:cNvPr id="3" name="Espace réservé du contenu 2">
            <a:extLst>
              <a:ext uri="{FF2B5EF4-FFF2-40B4-BE49-F238E27FC236}">
                <a16:creationId xmlns:a16="http://schemas.microsoft.com/office/drawing/2014/main" id="{BD3B5E44-F55D-499F-AE7B-7149FAAB2299}"/>
              </a:ext>
            </a:extLst>
          </p:cNvPr>
          <p:cNvSpPr>
            <a:spLocks noGrp="1"/>
          </p:cNvSpPr>
          <p:nvPr>
            <p:ph idx="1"/>
          </p:nvPr>
        </p:nvSpPr>
        <p:spPr>
          <a:xfrm>
            <a:off x="624603" y="3144811"/>
            <a:ext cx="10515600" cy="3410081"/>
          </a:xfrm>
        </p:spPr>
        <p:txBody>
          <a:bodyPr>
            <a:normAutofit/>
          </a:bodyPr>
          <a:lstStyle/>
          <a:p>
            <a:r>
              <a:rPr lang="fr-FR" dirty="0"/>
              <a:t> Continuer le développement de la BDD</a:t>
            </a:r>
          </a:p>
          <a:p>
            <a:r>
              <a:rPr lang="fr-FR" i="0" dirty="0">
                <a:effectLst/>
              </a:rPr>
              <a:t>Détecter quand notre Géolocalisation est proche d'un marqueur (api pour gérer les vibrations du téléphone déjà fait) </a:t>
            </a:r>
          </a:p>
          <a:p>
            <a:r>
              <a:rPr lang="fr-FR" dirty="0"/>
              <a:t> </a:t>
            </a:r>
            <a:r>
              <a:rPr lang="fr-FR" i="0" dirty="0">
                <a:effectLst/>
              </a:rPr>
              <a:t>Créer la barre de navigation au dessus de la carte + 2ème page avec boutons de sélection </a:t>
            </a:r>
          </a:p>
          <a:p>
            <a:r>
              <a:rPr lang="fr-FR" i="0" dirty="0">
                <a:effectLst/>
              </a:rPr>
              <a:t> Créer les pop-ups avec images + description</a:t>
            </a:r>
            <a:endParaRPr lang="fr-FR" dirty="0"/>
          </a:p>
        </p:txBody>
      </p:sp>
      <p:pic>
        <p:nvPicPr>
          <p:cNvPr id="4" name="Image 3" descr="Une image contenant candélabre&#10;&#10;Description générée automatiquement">
            <a:extLst>
              <a:ext uri="{FF2B5EF4-FFF2-40B4-BE49-F238E27FC236}">
                <a16:creationId xmlns:a16="http://schemas.microsoft.com/office/drawing/2014/main" id="{12DA7237-21DA-4F8D-9720-73CC9E697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4977" y="534193"/>
            <a:ext cx="987425" cy="987425"/>
          </a:xfrm>
          <a:prstGeom prst="ellipse">
            <a:avLst/>
          </a:prstGeom>
          <a:ln>
            <a:noFill/>
          </a:ln>
          <a:effectLst>
            <a:softEdge rad="112500"/>
          </a:effectLst>
        </p:spPr>
      </p:pic>
      <p:pic>
        <p:nvPicPr>
          <p:cNvPr id="5" name="Espace réservé du contenu 3" descr="Une image contenant carte&#10;&#10;Description générée automatiquement">
            <a:extLst>
              <a:ext uri="{FF2B5EF4-FFF2-40B4-BE49-F238E27FC236}">
                <a16:creationId xmlns:a16="http://schemas.microsoft.com/office/drawing/2014/main" id="{533A3B1F-4F20-4759-9827-8EC3F9554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897" y="534193"/>
            <a:ext cx="4111068" cy="3065881"/>
          </a:xfrm>
          <a:prstGeom prst="rect">
            <a:avLst/>
          </a:prstGeom>
        </p:spPr>
      </p:pic>
      <p:sp>
        <p:nvSpPr>
          <p:cNvPr id="6" name="Rectangle : coins arrondis 5">
            <a:extLst>
              <a:ext uri="{FF2B5EF4-FFF2-40B4-BE49-F238E27FC236}">
                <a16:creationId xmlns:a16="http://schemas.microsoft.com/office/drawing/2014/main" id="{9C2C608B-AD5A-4E86-8D03-8E1C7D709483}"/>
              </a:ext>
            </a:extLst>
          </p:cNvPr>
          <p:cNvSpPr/>
          <p:nvPr/>
        </p:nvSpPr>
        <p:spPr>
          <a:xfrm>
            <a:off x="8020956" y="868853"/>
            <a:ext cx="3213291" cy="2014649"/>
          </a:xfrm>
          <a:prstGeom prst="roundRect">
            <a:avLst>
              <a:gd name="adj" fmla="val 7518"/>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7" name="Picture 2" descr="Aux Paraiges - Home | Facebook">
            <a:extLst>
              <a:ext uri="{FF2B5EF4-FFF2-40B4-BE49-F238E27FC236}">
                <a16:creationId xmlns:a16="http://schemas.microsoft.com/office/drawing/2014/main" id="{A48EBB5F-2494-4EDE-BF99-1CCAA02D6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121" y="963038"/>
            <a:ext cx="2678058" cy="994293"/>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FCC72064-222B-4D31-98A7-C5EF647C2D6D}"/>
              </a:ext>
            </a:extLst>
          </p:cNvPr>
          <p:cNvSpPr txBox="1"/>
          <p:nvPr/>
        </p:nvSpPr>
        <p:spPr>
          <a:xfrm>
            <a:off x="8477303" y="1928633"/>
            <a:ext cx="2588874" cy="276999"/>
          </a:xfrm>
          <a:prstGeom prst="rect">
            <a:avLst/>
          </a:prstGeom>
          <a:noFill/>
        </p:spPr>
        <p:txBody>
          <a:bodyPr wrap="square" rtlCol="0">
            <a:spAutoFit/>
          </a:bodyPr>
          <a:lstStyle/>
          <a:p>
            <a:r>
              <a:rPr lang="fr-FR" sz="1100" dirty="0"/>
              <a:t>Horaires d’ouverture : </a:t>
            </a:r>
            <a:r>
              <a:rPr lang="fr-FR" sz="1200" b="1" dirty="0">
                <a:solidFill>
                  <a:schemeClr val="accent6">
                    <a:lumMod val="75000"/>
                  </a:schemeClr>
                </a:solidFill>
              </a:rPr>
              <a:t>11h – 01h</a:t>
            </a:r>
            <a:endParaRPr lang="fr-FR" sz="1100" b="1" dirty="0">
              <a:solidFill>
                <a:schemeClr val="accent6">
                  <a:lumMod val="75000"/>
                </a:schemeClr>
              </a:solidFill>
            </a:endParaRPr>
          </a:p>
        </p:txBody>
      </p:sp>
      <p:sp>
        <p:nvSpPr>
          <p:cNvPr id="9" name="Étoile : 5 branches 8">
            <a:extLst>
              <a:ext uri="{FF2B5EF4-FFF2-40B4-BE49-F238E27FC236}">
                <a16:creationId xmlns:a16="http://schemas.microsoft.com/office/drawing/2014/main" id="{2F9F1B11-8D1F-4C15-9716-09E764F96221}"/>
              </a:ext>
            </a:extLst>
          </p:cNvPr>
          <p:cNvSpPr/>
          <p:nvPr/>
        </p:nvSpPr>
        <p:spPr>
          <a:xfrm>
            <a:off x="8849677" y="2598182"/>
            <a:ext cx="243821" cy="17971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Étoile : 5 branches 9">
            <a:extLst>
              <a:ext uri="{FF2B5EF4-FFF2-40B4-BE49-F238E27FC236}">
                <a16:creationId xmlns:a16="http://schemas.microsoft.com/office/drawing/2014/main" id="{6F1C28D1-EC28-4C21-9BCF-4C306F6B159F}"/>
              </a:ext>
            </a:extLst>
          </p:cNvPr>
          <p:cNvSpPr/>
          <p:nvPr/>
        </p:nvSpPr>
        <p:spPr>
          <a:xfrm>
            <a:off x="9209730" y="2598182"/>
            <a:ext cx="243821" cy="17971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Étoile : 5 branches 10">
            <a:extLst>
              <a:ext uri="{FF2B5EF4-FFF2-40B4-BE49-F238E27FC236}">
                <a16:creationId xmlns:a16="http://schemas.microsoft.com/office/drawing/2014/main" id="{9AA3203B-8610-425E-A54F-EC3F66AB78AC}"/>
              </a:ext>
            </a:extLst>
          </p:cNvPr>
          <p:cNvSpPr/>
          <p:nvPr/>
        </p:nvSpPr>
        <p:spPr>
          <a:xfrm>
            <a:off x="9576866" y="2598182"/>
            <a:ext cx="243821" cy="17971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Étoile : 5 branches 11">
            <a:extLst>
              <a:ext uri="{FF2B5EF4-FFF2-40B4-BE49-F238E27FC236}">
                <a16:creationId xmlns:a16="http://schemas.microsoft.com/office/drawing/2014/main" id="{DB50BA1F-BA6D-453F-9A66-18838C865FB2}"/>
              </a:ext>
            </a:extLst>
          </p:cNvPr>
          <p:cNvSpPr/>
          <p:nvPr/>
        </p:nvSpPr>
        <p:spPr>
          <a:xfrm>
            <a:off x="9935926" y="2598183"/>
            <a:ext cx="243821" cy="17971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Étoile : 5 branches 12">
            <a:extLst>
              <a:ext uri="{FF2B5EF4-FFF2-40B4-BE49-F238E27FC236}">
                <a16:creationId xmlns:a16="http://schemas.microsoft.com/office/drawing/2014/main" id="{50B6E90F-7BD4-4534-9426-5B08CE4AAB8D}"/>
              </a:ext>
            </a:extLst>
          </p:cNvPr>
          <p:cNvSpPr/>
          <p:nvPr/>
        </p:nvSpPr>
        <p:spPr>
          <a:xfrm>
            <a:off x="10307886" y="2598181"/>
            <a:ext cx="243821" cy="179719"/>
          </a:xfrm>
          <a:prstGeom prst="star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18A858E-AED5-4C81-A78C-3B09E6B1B317}"/>
              </a:ext>
            </a:extLst>
          </p:cNvPr>
          <p:cNvSpPr txBox="1"/>
          <p:nvPr/>
        </p:nvSpPr>
        <p:spPr>
          <a:xfrm>
            <a:off x="8356745" y="2235676"/>
            <a:ext cx="2726809" cy="400110"/>
          </a:xfrm>
          <a:prstGeom prst="rect">
            <a:avLst/>
          </a:prstGeom>
          <a:noFill/>
        </p:spPr>
        <p:txBody>
          <a:bodyPr wrap="square" rtlCol="0">
            <a:spAutoFit/>
          </a:bodyPr>
          <a:lstStyle/>
          <a:p>
            <a:r>
              <a:rPr lang="fr-FR" sz="400" b="0" i="0" dirty="0">
                <a:solidFill>
                  <a:srgbClr val="000000"/>
                </a:solidFill>
                <a:effectLst/>
                <a:latin typeface="Open Sans" panose="020B0606030504020204" pitchFamily="34" charset="0"/>
              </a:rPr>
              <a:t>Novice ou déjà fin connaisseur, les Paraiges vous proposent de découvrir des bières d’exception dans une ambiance conviviale et détendue. Pour s’adapter à la sensibilité de vos papilles, nous avons travaillé nos dégustations autour de 6 thèmes différents : les bières trappistes, les I.P.A., les bières locales, les bières lambics, la formule découverte qui inclut une bière de chaque et les bières de notre brasserie du moment. Et pour bien profiter de l’instant, nous offrons une planche de fromage et charcuterie.</a:t>
            </a:r>
            <a:endParaRPr lang="fr-FR" sz="400" dirty="0"/>
          </a:p>
        </p:txBody>
      </p:sp>
    </p:spTree>
    <p:extLst>
      <p:ext uri="{BB962C8B-B14F-4D97-AF65-F5344CB8AC3E}">
        <p14:creationId xmlns:p14="http://schemas.microsoft.com/office/powerpoint/2010/main" val="1268577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69D8F-61DB-4808-B62A-39D588812FAE}"/>
              </a:ext>
            </a:extLst>
          </p:cNvPr>
          <p:cNvSpPr>
            <a:spLocks noGrp="1"/>
          </p:cNvSpPr>
          <p:nvPr>
            <p:ph type="title"/>
          </p:nvPr>
        </p:nvSpPr>
        <p:spPr/>
        <p:txBody>
          <a:bodyPr/>
          <a:lstStyle/>
          <a:p>
            <a:r>
              <a:rPr lang="fr-FR" dirty="0">
                <a:solidFill>
                  <a:schemeClr val="accent1">
                    <a:lumMod val="75000"/>
                  </a:schemeClr>
                </a:solidFill>
              </a:rPr>
              <a:t>Jour 3 </a:t>
            </a:r>
            <a:r>
              <a:rPr lang="fr-FR" dirty="0"/>
              <a:t>– Répartition du travail</a:t>
            </a:r>
          </a:p>
        </p:txBody>
      </p:sp>
      <p:sp>
        <p:nvSpPr>
          <p:cNvPr id="3" name="Espace réservé du contenu 2">
            <a:extLst>
              <a:ext uri="{FF2B5EF4-FFF2-40B4-BE49-F238E27FC236}">
                <a16:creationId xmlns:a16="http://schemas.microsoft.com/office/drawing/2014/main" id="{D426C28D-D32C-4592-B1E8-F4B2A0A23060}"/>
              </a:ext>
            </a:extLst>
          </p:cNvPr>
          <p:cNvSpPr>
            <a:spLocks noGrp="1"/>
          </p:cNvSpPr>
          <p:nvPr>
            <p:ph idx="1"/>
          </p:nvPr>
        </p:nvSpPr>
        <p:spPr>
          <a:xfrm>
            <a:off x="1548044" y="1690688"/>
            <a:ext cx="8687540" cy="4628442"/>
          </a:xfrm>
        </p:spPr>
        <p:txBody>
          <a:bodyPr>
            <a:normAutofit fontScale="70000" lnSpcReduction="20000"/>
          </a:bodyPr>
          <a:lstStyle/>
          <a:p>
            <a:pPr algn="ctr"/>
            <a:r>
              <a:rPr lang="fr-FR" dirty="0"/>
              <a:t> </a:t>
            </a:r>
            <a:r>
              <a:rPr lang="fr-FR" sz="3600" b="1" dirty="0">
                <a:solidFill>
                  <a:schemeClr val="accent2">
                    <a:lumMod val="50000"/>
                  </a:schemeClr>
                </a:solidFill>
              </a:rPr>
              <a:t>MOHR Nathan</a:t>
            </a:r>
          </a:p>
          <a:p>
            <a:pPr marL="0" indent="0" algn="ctr">
              <a:buNone/>
            </a:pPr>
            <a:r>
              <a:rPr lang="fr-FR" dirty="0"/>
              <a:t>Chef d’équipe, Création des différentes pages</a:t>
            </a:r>
          </a:p>
          <a:p>
            <a:pPr algn="ctr"/>
            <a:r>
              <a:rPr lang="fr-FR" sz="3600" b="1" dirty="0">
                <a:solidFill>
                  <a:schemeClr val="accent2">
                    <a:lumMod val="50000"/>
                  </a:schemeClr>
                </a:solidFill>
              </a:rPr>
              <a:t>MILON JB</a:t>
            </a:r>
          </a:p>
          <a:p>
            <a:pPr marL="0" indent="0" algn="ctr">
              <a:buNone/>
            </a:pPr>
            <a:r>
              <a:rPr lang="fr-FR" dirty="0"/>
              <a:t>Affichage Pop-Up + Détection des marqueurs proches</a:t>
            </a:r>
          </a:p>
          <a:p>
            <a:pPr algn="ctr"/>
            <a:r>
              <a:rPr lang="fr-FR" sz="3600" b="1" dirty="0">
                <a:solidFill>
                  <a:schemeClr val="accent2">
                    <a:lumMod val="50000"/>
                  </a:schemeClr>
                </a:solidFill>
              </a:rPr>
              <a:t>PICARD Ryan </a:t>
            </a:r>
          </a:p>
          <a:p>
            <a:pPr marL="0" indent="0" algn="ctr">
              <a:buNone/>
            </a:pPr>
            <a:r>
              <a:rPr lang="fr-FR" dirty="0"/>
              <a:t>Création de la barre de navigation entre les pages</a:t>
            </a:r>
          </a:p>
          <a:p>
            <a:pPr algn="ctr"/>
            <a:r>
              <a:rPr lang="fr-FR" dirty="0"/>
              <a:t> </a:t>
            </a:r>
            <a:r>
              <a:rPr lang="fr-FR" sz="3600" b="1" dirty="0">
                <a:solidFill>
                  <a:schemeClr val="accent2">
                    <a:lumMod val="50000"/>
                  </a:schemeClr>
                </a:solidFill>
              </a:rPr>
              <a:t>GINEPRO Rémi</a:t>
            </a:r>
          </a:p>
          <a:p>
            <a:pPr marL="0" indent="0" algn="ctr">
              <a:buNone/>
            </a:pPr>
            <a:r>
              <a:rPr lang="fr-FR" dirty="0"/>
              <a:t>Chef d’équipe, Création de fonctions de l’Appli : Paramètres</a:t>
            </a:r>
          </a:p>
          <a:p>
            <a:pPr algn="ctr"/>
            <a:r>
              <a:rPr lang="fr-FR" sz="3600" b="1" dirty="0">
                <a:solidFill>
                  <a:schemeClr val="accent2">
                    <a:lumMod val="50000"/>
                  </a:schemeClr>
                </a:solidFill>
              </a:rPr>
              <a:t>STANCATO Clément</a:t>
            </a:r>
          </a:p>
          <a:p>
            <a:pPr marL="0" indent="0" algn="ctr">
              <a:buNone/>
            </a:pPr>
            <a:r>
              <a:rPr lang="fr-FR" dirty="0"/>
              <a:t>Début de rédaction du rapport + Aide pour </a:t>
            </a:r>
            <a:r>
              <a:rPr lang="fr-FR" dirty="0" err="1"/>
              <a:t>react-leaflet</a:t>
            </a:r>
            <a:r>
              <a:rPr lang="fr-FR" dirty="0"/>
              <a:t> si besoin</a:t>
            </a:r>
          </a:p>
        </p:txBody>
      </p:sp>
      <p:pic>
        <p:nvPicPr>
          <p:cNvPr id="5" name="Image 4">
            <a:extLst>
              <a:ext uri="{FF2B5EF4-FFF2-40B4-BE49-F238E27FC236}">
                <a16:creationId xmlns:a16="http://schemas.microsoft.com/office/drawing/2014/main" id="{C396A183-29EF-439C-B10F-CAF6916E7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784" y="579835"/>
            <a:ext cx="896143" cy="896143"/>
          </a:xfrm>
          <a:prstGeom prst="rect">
            <a:avLst/>
          </a:prstGeom>
          <a:ln>
            <a:noFill/>
          </a:ln>
          <a:effectLst>
            <a:softEdge rad="112500"/>
          </a:effectLst>
        </p:spPr>
      </p:pic>
    </p:spTree>
    <p:extLst>
      <p:ext uri="{BB962C8B-B14F-4D97-AF65-F5344CB8AC3E}">
        <p14:creationId xmlns:p14="http://schemas.microsoft.com/office/powerpoint/2010/main" val="4205122747"/>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A1633"/>
      </a:dk2>
      <a:lt2>
        <a:srgbClr val="F0F3F3"/>
      </a:lt2>
      <a:accent1>
        <a:srgbClr val="C34D63"/>
      </a:accent1>
      <a:accent2>
        <a:srgbClr val="B13B83"/>
      </a:accent2>
      <a:accent3>
        <a:srgbClr val="C04DC3"/>
      </a:accent3>
      <a:accent4>
        <a:srgbClr val="7D3BB1"/>
      </a:accent4>
      <a:accent5>
        <a:srgbClr val="5E4DC3"/>
      </a:accent5>
      <a:accent6>
        <a:srgbClr val="3B5BB1"/>
      </a:accent6>
      <a:hlink>
        <a:srgbClr val="7450C4"/>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1408</TotalTime>
  <Words>337</Words>
  <Application>Microsoft Office PowerPoint</Application>
  <PresentationFormat>Grand écran</PresentationFormat>
  <Paragraphs>40</Paragraphs>
  <Slides>10</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10</vt:i4>
      </vt:variant>
    </vt:vector>
  </HeadingPairs>
  <TitlesOfParts>
    <vt:vector size="19" baseType="lpstr">
      <vt:lpstr>Arial</vt:lpstr>
      <vt:lpstr>Avenir Next LT Pro</vt:lpstr>
      <vt:lpstr>AvenirNext LT Pro Medium</vt:lpstr>
      <vt:lpstr>Bahnschrift Condensed</vt:lpstr>
      <vt:lpstr>Open Sans</vt:lpstr>
      <vt:lpstr>Rockwell</vt:lpstr>
      <vt:lpstr>Segoe UI</vt:lpstr>
      <vt:lpstr>Segoe UI Semilight</vt:lpstr>
      <vt:lpstr>ExploreVTI</vt:lpstr>
      <vt:lpstr>Suivi du projet Application mobile « Tourisme à Metz »</vt:lpstr>
      <vt:lpstr>Travail effectué  Mardi 22/02</vt:lpstr>
      <vt:lpstr>Charte graphique définie</vt:lpstr>
      <vt:lpstr>Avancement dans la BDD</vt:lpstr>
      <vt:lpstr>Création de marqueurs personnalisés </vt:lpstr>
      <vt:lpstr>Création et implémentation du logo de l’appli</vt:lpstr>
      <vt:lpstr>Appli avec géolocalisation fonctionnelle</vt:lpstr>
      <vt:lpstr>Jour 3 - Objectifs</vt:lpstr>
      <vt:lpstr>Jour 3 – Répartition du travail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Suivi du projet Application mobile « Tourisme à Metz »</dc:title>
  <dc:creator>Jean Baptiste Milon</dc:creator>
  <cp:lastModifiedBy>Jean Baptiste Milon</cp:lastModifiedBy>
  <cp:revision>10</cp:revision>
  <dcterms:created xsi:type="dcterms:W3CDTF">2022-02-21T00:34:09Z</dcterms:created>
  <dcterms:modified xsi:type="dcterms:W3CDTF">2022-02-23T20:06:20Z</dcterms:modified>
</cp:coreProperties>
</file>